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293097"/>
            <a:ext cx="5637010" cy="1641568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Биологиядан сыныптан тыс сабақ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6-9 сынып аралығында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2936617"/>
          </a:xfrm>
        </p:spPr>
        <p:txBody>
          <a:bodyPr/>
          <a:lstStyle/>
          <a:p>
            <a:pPr algn="ctr"/>
            <a:r>
              <a:rPr lang="kk-KZ" dirty="0" smtClean="0"/>
              <a:t>Биология әлеміне саяхат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1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бет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алысын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әрекетінің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айырмашылығын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өзгешелік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қаиеттің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бірлігі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өзгешеліктің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қосындысы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қырынан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қасиет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қасиетті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мінез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қатарға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2 метр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қашықтыққа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112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отырғызылды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қатарға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1 метр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қашықтыққа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222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отырғызылды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ұзынырақ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қатар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Кірпілер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алмаға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таласып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тиін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Тиін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кірпіге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алмадан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берсе,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алма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артылып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кірпіге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алмадан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берсе,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алма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жетпей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қалады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кірпібар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Неше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алма бар?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кірпі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алма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1080120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Логикалық тапсырма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1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920880" cy="2592288"/>
          </a:xfrm>
        </p:spPr>
        <p:txBody>
          <a:bodyPr>
            <a:normAutofit/>
          </a:bodyPr>
          <a:lstStyle/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Бұл кезеңде әр топқа жұмбақ жасырылады. Егер бір топ жауап бермесе, екінші топ жауап береді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714859" cy="1656183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Ойлы болсаң-озып көр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3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352928" cy="496855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Цитология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Физиология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Бриология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Арахнология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Микология </a:t>
            </a:r>
            <a:r>
              <a:rPr lang="ru-RU" dirty="0"/>
              <a:t>             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Гельминтология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 smtClean="0"/>
              <a:t>Орнитология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Ихтиология  </a:t>
            </a:r>
            <a:r>
              <a:rPr lang="ru-RU" dirty="0"/>
              <a:t>                      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Маммалогия </a:t>
            </a:r>
            <a:endParaRPr lang="ru-RU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 smtClean="0"/>
              <a:t>Ботаника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 smtClean="0"/>
              <a:t>Энтомология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 smtClean="0"/>
              <a:t>Эмбрионология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 smtClean="0"/>
              <a:t>Микробиология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/>
              <a:t>Генетика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260649"/>
            <a:ext cx="8208912" cy="1152127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Терминдер аукционы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5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556793"/>
            <a:ext cx="7920880" cy="4377872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Бір оқушы(бірінші топтан)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бір жемістің(өсімдік, жануар) атын айтса, келесі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оқушы(екінші топтан)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сол жемістің соңғы әріпінен басталатын екінші жеміс(өсімдік, жануар) атын айтуы керек.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632847" cy="1368151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Биологиялық эстафета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3140967"/>
            <a:ext cx="6984776" cy="2793697"/>
          </a:xfrm>
        </p:spPr>
        <p:txBody>
          <a:bodyPr/>
          <a:lstStyle/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кі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топ бір-біріне жылы лебіздерін білдіріп, тілектер айтады.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052737"/>
            <a:ext cx="7175351" cy="1872208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br>
              <a:rPr lang="kk-KZ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Жүректен жүрекке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8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40959" cy="2952328"/>
          </a:xfrm>
        </p:spPr>
        <p:txBody>
          <a:bodyPr/>
          <a:lstStyle/>
          <a:p>
            <a:pPr marL="0" indent="0" algn="ctr">
              <a:buNone/>
            </a:pPr>
            <a:r>
              <a:rPr lang="kk-KZ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3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776864" cy="4608512"/>
          </a:xfrm>
        </p:spPr>
        <p:txBody>
          <a:bodyPr>
            <a:norm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Оқушылардың  биология пәні бойынша білім деңгейлерін байқау,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пәнге деген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  қызығушылығын 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арттырып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, оларды ізденуге, алғырлыққа, тапқырлыққа баулу.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656184"/>
          </a:xfrm>
        </p:spPr>
        <p:txBody>
          <a:bodyPr/>
          <a:lstStyle/>
          <a:p>
            <a:r>
              <a:rPr lang="kk-KZ" b="0" dirty="0" smtClean="0"/>
              <a:t>Сабақтың мақсаты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2236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856984" cy="5040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260648"/>
            <a:ext cx="8208912" cy="1296143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Бәйшешек және Қызғалдақ </a:t>
            </a:r>
            <a:br>
              <a:rPr lang="kk-K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топтары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5365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628800"/>
            <a:ext cx="43204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04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080120"/>
          </a:xfrm>
        </p:spPr>
        <p:txBody>
          <a:bodyPr/>
          <a:lstStyle/>
          <a:p>
            <a:pPr algn="l"/>
            <a:r>
              <a:rPr lang="kk-KZ" dirty="0" smtClean="0"/>
              <a:t>Сайыстың жоспары: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064896" cy="504056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Кім білгір?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Жұмбақты кубиктер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Анықтама бюросы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Логикалық тапсырмалар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Ойлы болсаң-озып көр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Терминдер аукционы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Биологиялық эстафета</a:t>
            </a:r>
          </a:p>
          <a:p>
            <a:pPr marL="457200" indent="-457200" algn="l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Жүректен жүрекке</a:t>
            </a:r>
          </a:p>
          <a:p>
            <a:pPr marL="457200" indent="-45720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7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0485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kk-KZ" sz="6000" b="0" dirty="0" smtClean="0">
                <a:latin typeface="Times New Roman" pitchFamily="18" charset="0"/>
                <a:cs typeface="Times New Roman" pitchFamily="18" charset="0"/>
              </a:rPr>
              <a:t> «Кім білгір?»</a:t>
            </a:r>
            <a:endParaRPr lang="ru-RU" sz="6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3501008"/>
            <a:ext cx="6877316" cy="1941963"/>
          </a:xfrm>
        </p:spPr>
        <p:txBody>
          <a:bodyPr>
            <a:normAutofit/>
          </a:bodyPr>
          <a:lstStyle/>
          <a:p>
            <a:pPr algn="l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Бұл кезеңде әр топқа сұрақ қойылады. Сұраққа топ бойынша жауап береді.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92357" cy="1584176"/>
          </a:xfrm>
        </p:spPr>
        <p:txBody>
          <a:bodyPr/>
          <a:lstStyle/>
          <a:p>
            <a:pPr algn="ctr"/>
            <a:r>
              <a:rPr lang="kk-KZ" sz="5400" b="0" dirty="0" smtClean="0">
                <a:latin typeface="Times New Roman" pitchFamily="18" charset="0"/>
                <a:cs typeface="Times New Roman" pitchFamily="18" charset="0"/>
              </a:rPr>
              <a:t>«Жұмбақты кубиктер»</a:t>
            </a:r>
            <a:endParaRPr lang="ru-RU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996952"/>
            <a:ext cx="7021332" cy="2446019"/>
          </a:xfrm>
        </p:spPr>
        <p:txBody>
          <a:bodyPr/>
          <a:lstStyle/>
          <a:p>
            <a:pPr algn="l"/>
            <a:r>
              <a:rPr lang="kk-KZ" dirty="0"/>
              <a:t>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Әр кубикте жазылған әріптерден құстардың аты шығатындай етіп суреттегі торкөздерді толтырыңдар. 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Ол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қай құстар?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Куб 1"/>
          <p:cNvSpPr/>
          <p:nvPr/>
        </p:nvSpPr>
        <p:spPr>
          <a:xfrm>
            <a:off x="247831" y="83199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</a:t>
            </a:r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238672" y="1473787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Ш</a:t>
            </a:r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943945" y="77843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231295" y="2281518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2411760" y="1398765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Ш</a:t>
            </a: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1762378" y="83199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</a:t>
            </a:r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7573198" y="2126768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8516028" y="1435572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12" name="Куб 11"/>
          <p:cNvSpPr/>
          <p:nvPr/>
        </p:nvSpPr>
        <p:spPr>
          <a:xfrm>
            <a:off x="7812360" y="1487097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</a:t>
            </a:r>
            <a:endParaRPr lang="ru-RU" dirty="0"/>
          </a:p>
        </p:txBody>
      </p:sp>
      <p:sp>
        <p:nvSpPr>
          <p:cNvPr id="13" name="Куб 12"/>
          <p:cNvSpPr/>
          <p:nvPr/>
        </p:nvSpPr>
        <p:spPr>
          <a:xfrm>
            <a:off x="8388424" y="2111100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У</a:t>
            </a:r>
            <a:endParaRPr lang="ru-RU" dirty="0"/>
          </a:p>
        </p:txBody>
      </p:sp>
      <p:sp>
        <p:nvSpPr>
          <p:cNvPr id="14" name="Куб 13"/>
          <p:cNvSpPr/>
          <p:nvPr/>
        </p:nvSpPr>
        <p:spPr>
          <a:xfrm>
            <a:off x="7266197" y="3562466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</a:t>
            </a:r>
            <a:endParaRPr lang="ru-RU" dirty="0"/>
          </a:p>
        </p:txBody>
      </p:sp>
      <p:sp>
        <p:nvSpPr>
          <p:cNvPr id="15" name="Куб 14"/>
          <p:cNvSpPr/>
          <p:nvPr/>
        </p:nvSpPr>
        <p:spPr>
          <a:xfrm>
            <a:off x="8100392" y="83199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16" name="Куб 15"/>
          <p:cNvSpPr/>
          <p:nvPr/>
        </p:nvSpPr>
        <p:spPr>
          <a:xfrm>
            <a:off x="7316323" y="773996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8648106"/>
              </p:ext>
            </p:extLst>
          </p:nvPr>
        </p:nvGraphicFramePr>
        <p:xfrm>
          <a:off x="2555778" y="2038156"/>
          <a:ext cx="4248468" cy="2182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8078"/>
                <a:gridCol w="708078"/>
                <a:gridCol w="708078"/>
                <a:gridCol w="708078"/>
                <a:gridCol w="708078"/>
                <a:gridCol w="708078"/>
              </a:tblGrid>
              <a:tr h="5457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5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7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5839795"/>
              </p:ext>
            </p:extLst>
          </p:nvPr>
        </p:nvGraphicFramePr>
        <p:xfrm>
          <a:off x="6804248" y="2038158"/>
          <a:ext cx="504591" cy="526746"/>
        </p:xfrm>
        <a:graphic>
          <a:graphicData uri="http://schemas.openxmlformats.org/drawingml/2006/table">
            <a:tbl>
              <a:tblPr/>
              <a:tblGrid>
                <a:gridCol w="504591"/>
              </a:tblGrid>
              <a:tr h="5267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Куб 18"/>
          <p:cNvSpPr/>
          <p:nvPr/>
        </p:nvSpPr>
        <p:spPr>
          <a:xfrm>
            <a:off x="897864" y="1471386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Ү</a:t>
            </a:r>
            <a:endParaRPr lang="ru-RU" dirty="0"/>
          </a:p>
        </p:txBody>
      </p:sp>
      <p:sp>
        <p:nvSpPr>
          <p:cNvPr id="20" name="Куб 19"/>
          <p:cNvSpPr/>
          <p:nvPr/>
        </p:nvSpPr>
        <p:spPr>
          <a:xfrm>
            <a:off x="8469947" y="2848290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</a:t>
            </a:r>
            <a:endParaRPr lang="ru-RU" dirty="0"/>
          </a:p>
        </p:txBody>
      </p:sp>
      <p:sp>
        <p:nvSpPr>
          <p:cNvPr id="21" name="Куб 20"/>
          <p:cNvSpPr/>
          <p:nvPr/>
        </p:nvSpPr>
        <p:spPr>
          <a:xfrm>
            <a:off x="897864" y="2335685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</a:t>
            </a:r>
            <a:endParaRPr lang="ru-RU" dirty="0"/>
          </a:p>
        </p:txBody>
      </p:sp>
      <p:sp>
        <p:nvSpPr>
          <p:cNvPr id="22" name="Куб 21"/>
          <p:cNvSpPr/>
          <p:nvPr/>
        </p:nvSpPr>
        <p:spPr>
          <a:xfrm>
            <a:off x="1652006" y="2281518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</a:t>
            </a:r>
            <a:endParaRPr lang="ru-RU" dirty="0"/>
          </a:p>
        </p:txBody>
      </p:sp>
      <p:sp>
        <p:nvSpPr>
          <p:cNvPr id="24" name="Куб 23"/>
          <p:cNvSpPr/>
          <p:nvPr/>
        </p:nvSpPr>
        <p:spPr>
          <a:xfrm>
            <a:off x="7939964" y="357827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Ғ</a:t>
            </a:r>
            <a:endParaRPr lang="ru-RU" dirty="0"/>
          </a:p>
        </p:txBody>
      </p:sp>
      <p:sp>
        <p:nvSpPr>
          <p:cNvPr id="25" name="Куб 24"/>
          <p:cNvSpPr/>
          <p:nvPr/>
        </p:nvSpPr>
        <p:spPr>
          <a:xfrm>
            <a:off x="7678741" y="2796063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І</a:t>
            </a:r>
            <a:endParaRPr lang="ru-RU" dirty="0"/>
          </a:p>
        </p:txBody>
      </p:sp>
      <p:sp>
        <p:nvSpPr>
          <p:cNvPr id="26" name="Куб 25"/>
          <p:cNvSpPr/>
          <p:nvPr/>
        </p:nvSpPr>
        <p:spPr>
          <a:xfrm>
            <a:off x="7012592" y="2848290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</a:t>
            </a:r>
            <a:endParaRPr lang="ru-RU" dirty="0"/>
          </a:p>
        </p:txBody>
      </p:sp>
      <p:sp>
        <p:nvSpPr>
          <p:cNvPr id="27" name="Куб 26"/>
          <p:cNvSpPr/>
          <p:nvPr/>
        </p:nvSpPr>
        <p:spPr>
          <a:xfrm>
            <a:off x="7102677" y="1487097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</a:t>
            </a:r>
            <a:endParaRPr lang="ru-RU" dirty="0"/>
          </a:p>
        </p:txBody>
      </p:sp>
      <p:sp>
        <p:nvSpPr>
          <p:cNvPr id="28" name="Куб 27"/>
          <p:cNvSpPr/>
          <p:nvPr/>
        </p:nvSpPr>
        <p:spPr>
          <a:xfrm>
            <a:off x="1684179" y="1487097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З</a:t>
            </a:r>
            <a:endParaRPr lang="ru-RU" dirty="0"/>
          </a:p>
        </p:txBody>
      </p:sp>
      <p:sp>
        <p:nvSpPr>
          <p:cNvPr id="29" name="Куб 28"/>
          <p:cNvSpPr/>
          <p:nvPr/>
        </p:nvSpPr>
        <p:spPr>
          <a:xfrm>
            <a:off x="1835696" y="2984962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</a:t>
            </a:r>
            <a:endParaRPr lang="ru-RU" dirty="0"/>
          </a:p>
        </p:txBody>
      </p:sp>
      <p:sp>
        <p:nvSpPr>
          <p:cNvPr id="30" name="Куб 29"/>
          <p:cNvSpPr/>
          <p:nvPr/>
        </p:nvSpPr>
        <p:spPr>
          <a:xfrm>
            <a:off x="1140768" y="3011501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</a:t>
            </a:r>
            <a:endParaRPr lang="ru-RU" dirty="0"/>
          </a:p>
        </p:txBody>
      </p:sp>
      <p:sp>
        <p:nvSpPr>
          <p:cNvPr id="31" name="Куб 30"/>
          <p:cNvSpPr/>
          <p:nvPr/>
        </p:nvSpPr>
        <p:spPr>
          <a:xfrm>
            <a:off x="366277" y="2984962"/>
            <a:ext cx="576064" cy="566772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91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570843" cy="1080120"/>
          </a:xfrm>
        </p:spPr>
        <p:txBody>
          <a:bodyPr/>
          <a:lstStyle/>
          <a:p>
            <a:r>
              <a:rPr lang="kk-KZ" sz="6000" b="0" dirty="0" smtClean="0">
                <a:latin typeface="Times New Roman" pitchFamily="18" charset="0"/>
                <a:ea typeface="Yu Gothic" pitchFamily="34" charset="-128"/>
                <a:cs typeface="Times New Roman" pitchFamily="18" charset="0"/>
              </a:rPr>
              <a:t>Анықтама бюросы</a:t>
            </a:r>
            <a:endParaRPr lang="ru-RU" sz="6000" b="0" dirty="0">
              <a:latin typeface="Times New Roman" pitchFamily="18" charset="0"/>
              <a:ea typeface="Yu Gothic" pitchFamily="34" charset="-128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568952" cy="5256584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Мысықтың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Аққу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Арыстан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Түйе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Жолбарыс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төлі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Қаз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Қой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Түлкі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төлі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Сиыр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Ешкі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Арқар баласы</a:t>
            </a: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Киік баласы</a:t>
            </a: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Суыр баласы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Елік төлі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Есек баласы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600" dirty="0" smtClean="0">
                <a:latin typeface="Times New Roman" pitchFamily="18" charset="0"/>
                <a:cs typeface="Times New Roman" pitchFamily="18" charset="0"/>
              </a:rPr>
              <a:t>Бұғы баласы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924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400599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Шаштың ұшын қиғанда біз ауырсынуды сезбейміз, ал түбінен тартқанда ауырсынуды сеземіз? Мұны қалай түсіндіресіңдер?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Жауабы: шаштың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ұшы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өлі жасушадан, түбі тірі жасушадан тұрады.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Ішімдікті пайдаланған адам биіктен құлап кеткен жағдайда,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ол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адамның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сүйегі сынбай аман қалуы мүмкін. Оны қалай түсіндіресіз?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Жауабы: Ішімдікті пайдаланған адамның бұлшықеттері босаңсиды, ми мен бұлшықеттің арасында байланыс болмайды, ол адам қауіпсіздікті сезінбейді.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Жас балалар күніне бірнеше рет құласа да сүйектері сынбауы мүмкін, ал егде адамдар сүрініп жығылған жағдайда сүйектері сол мезетте сынып жатады. Неліктен?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Жауабы: Жас балалар сүйегінің құрамында органикалық зат оссеиннің көбірек болуына байланысты, Органикалық заттар сүйекке иілгіштік және серпімділік, бейорганикалық заттар мықтылық пен сынғыштық қасиет береді.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5" y="116633"/>
            <a:ext cx="8064896" cy="1152128"/>
          </a:xfrm>
        </p:spPr>
        <p:txBody>
          <a:bodyPr/>
          <a:lstStyle/>
          <a:p>
            <a:r>
              <a:rPr lang="kk-KZ" b="0" dirty="0" smtClean="0">
                <a:latin typeface="Times New Roman" pitchFamily="18" charset="0"/>
                <a:cs typeface="Times New Roman" pitchFamily="18" charset="0"/>
              </a:rPr>
              <a:t>Логикалық тапсырмалар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1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373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Биология әлеміне саяхат</vt:lpstr>
      <vt:lpstr>Сабақтың мақсаты</vt:lpstr>
      <vt:lpstr>Бәйшешек және Қызғалдақ  топтары</vt:lpstr>
      <vt:lpstr>Сайыстың жоспары:</vt:lpstr>
      <vt:lpstr> «Кім білгір?»</vt:lpstr>
      <vt:lpstr>«Жұмбақты кубиктер»</vt:lpstr>
      <vt:lpstr>Слайд 7</vt:lpstr>
      <vt:lpstr>Анықтама бюросы</vt:lpstr>
      <vt:lpstr>Логикалық тапсырмалар</vt:lpstr>
      <vt:lpstr>Логикалық тапсырма</vt:lpstr>
      <vt:lpstr>Ойлы болсаң-озып көр</vt:lpstr>
      <vt:lpstr>Терминдер аукционы</vt:lpstr>
      <vt:lpstr>Биологиялық эстафета</vt:lpstr>
      <vt:lpstr>Қорытынды Жүректен жүрекке</vt:lpstr>
      <vt:lpstr>Назарларыңызға рахмет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әлеміне саяхат</dc:title>
  <dc:creator>lenovo</dc:creator>
  <cp:lastModifiedBy>1</cp:lastModifiedBy>
  <cp:revision>29</cp:revision>
  <dcterms:created xsi:type="dcterms:W3CDTF">2016-10-01T08:04:22Z</dcterms:created>
  <dcterms:modified xsi:type="dcterms:W3CDTF">2017-02-01T05:09:21Z</dcterms:modified>
</cp:coreProperties>
</file>